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351" r:id="rId5"/>
    <p:sldId id="350" r:id="rId6"/>
    <p:sldId id="273" r:id="rId7"/>
    <p:sldId id="328" r:id="rId8"/>
    <p:sldId id="331" r:id="rId9"/>
    <p:sldId id="352" r:id="rId10"/>
    <p:sldId id="349" r:id="rId11"/>
    <p:sldId id="353" r:id="rId1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000000"/>
    <a:srgbClr val="C00000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>
        <p:scale>
          <a:sx n="57" d="100"/>
          <a:sy n="57" d="100"/>
        </p:scale>
        <p:origin x="-462" y="17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6T21:17:13.654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0 350,'0'0,"0"0,0 0,0 31,0-31,0 31,0-31,33 32,-33-32,0 32,33 0,-33-32,0 31,0-31,33 32,-33-1,0-31,0 31,33-31,-33 0,0 33,0-33,33 0,-33 31,33-31,-33 32,0-32,0 31,33 1,-33-1,0-31,0 32,0 0,33-1,0-31,-33 32,0-1,0 1,0-32,33 32,-33 0,0-1,34-31,-34 31,0 1,33-32,-33 31,0-31,0 0,0 33,0-33,33 31,-33 1,0-32,0 31,0-31,0 0,0-31,0-1,0 32,0-31,0 31,33-33,-33 33,0-31,0-1,0 32,0-31,0 0,0-1,0 32,0-32,0 32,33-32,-33 1,0 31,0-32,0 32,0-31,33 31,-33-32,0 0,0 32,0-31,0 31,0-32,0 1,0 31,0-32,0 32,0-31,33 31,-33-33,0 2,0 31,0-31,0-1,0 1,0-1,0 32,0-32,0 0,0 1,0 31,0-31,0-1,0 32,0-31,0 31,0-64,0 64,0-32,0 32,0-31,0-1,0 32,0-31,0 31,0-32,33 32,-33 0,33 0,-33 0,33 0,-33 0,33 0,-33 0,33 0,0 0,33 0,-66 0,34 0,-34 0,33 0,-33 0,33 0,0 0,-33 0,33 0,-33 0,33 0,0 0,0 0,-33 0,33 0,0 0,-33 0,33 0,-33 0,33 0,0 0,0 0,0 0,1 0,-34 0,33 0,-33 0,33 0,-33 0,33 0,0 0,-33 0,33 0,-33 0,33 0,0 0,-33 0,33 0,-33 0,33 0,-33 0,33 0,0 0,-33 0,33 0,-33 0,33 0,-33 0,33 0,1 0,-34 0,33 0,-33 0,33 0,0 0,-33 0,0 0,33 0,0 0,0 0,-33 0,33 0,-33 0,0 0,0 0,33 0</inkml:trace>
  <inkml:trace contextRef="#ctx0" brushRef="#br0" timeOffset="5172">2976 97,'0'0,"0"31,0-31,0 32,0-32,0 31,33-31,-33 32,0-32,0 31,0-31,0 33,0-33,33 31,-33 1,0-32,0 31,0-31,33 31,-33 1,0-32,0 32,33-32,-33 0,0 32,0-32,0 31,0 1,33-1,-33-31,0 31,0 2,0-33,33 0,-33 31,33-31,-33 32,0-1,0-31,0 32,0-32,0 0,0 31,0-31,0 32,0 0,0-32,33 31,-33-31,0 32,0-1,0-31,0 0,0 32,0 0,0 0,0-32,0 31,33-31,-33 0,0 31,0-31,0 0,0 32,0-32,0 0,0-32,0 32,0-31,0 31,0-31,0-1,0 32,0-32,0 32,0-32,33 1,-33-1,0 1,0-1,0 32,0-32,0 32,0-63,0 63,0-31,0-1,0 1,0-2,0 33,0-31,0 0,0 31,0-32,0 32,0-31,0-1,0 32,0-32,0 0,0 1,0 0,0 31,0-32,0 1,0 31,0-33,0 33,0-31,0 31,0-32,0 1,0 31,0-32,0 1,34-1,-34 32,33 0,0 0,0 0,0 0,0 0,33 0,-33 0,0 0,0 0,0 0,0 0,0 0,-33 0,67 0,-34 0,0 0,0 0,33 0,-66 0,33 0,0 0,0 0,-33 0,33 0,0 0,-33 0,33 0,-33 0,33 0,-33 0,66 0,-66 0,34 0,-1 0,0 0,0 0,0 0,0 0,-33 0,33 0,0 0,0 0,-33 0,66 0,-33 0,0 0,-33 0,66 0,-32 0,-34 32,33-32,0 0,0 0,-33 0,33 0,0 31,-33-31,33 0,-33 0,33 0,-33 0,33 0,0 0,0 0,0 0,0 0,-33 32,66-32,-66 0,34 0,-34 0,33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7T18:04:16.274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0 376,'0'0,"0"0,0 33,34-33,-34 33,33-33,-33 33,0-33,33 33,-33-33,33 34,-33-1,33-33,-33 33,33-33,-33 33,0-33,33 33,-33 0,0-33,0 0,0 33,33-33,-33 66,33-66,-33 0,0 33,0-33,0 0,0 33,33 0,-33-33,0 33,33 33,-33-66,34 33,-34 0,33-33,-33 33,0-33,0 0,0 33,33-33,-33 0,33 33,-33-33,0 33,0-33,33 0,-33 34,0-34,0 0,66 66,-66-66,33 33,-33-33,0 33,0-33,0 0,0 0,0-33,0-33,0 66,0-67,0 67,0-33,0 0,0 0,0 0,0-33,0 66,0-66,0 66,0-33,-33 0,33 0,0-33,0 66,0-33,0 0,0 0,0 0,0 0,0 0,0 0,0 33,0-67,0 67,0-33,0 33,0-33,0 0,0 0,0 33,0-33,0 0,0 33,0 0,0 0,33-33,-33 33,33 0,-33 0,67 0,-67 0,33-33,-33 33,66 0,-66 0,66-33,-66 33,33 0,-33 0,33 0,-33 0,33 0,0 0,-33 0,33 0,-33 0,34 0,-1 0,-33 0,33 0,-33 0,33 0,-33 0,33 0,0 0,-33 0,33 0,-33 0,33 0,0 0,-33 0,33 0,1 0,-34 0,66 0,-66 0,0 0,33 0,-33 0,33 0,0 0,-33 0,33 0,-33 0,33 0,0 0,-33 0,33 0,-33 0,67 0,-67 33,33-33,-33 0,33 0,0 0,0 0,-33 0,33 0,-33 0,33 0,0 0,-33 0,33 0,-33 0,33 0,1 0,-34 0,33 0,-33 0,33 0,-33 0</inkml:trace>
  <inkml:trace contextRef="#ctx0" brushRef="#br0" timeOffset="5642">2880 79,'0'0,"0"0,0 33,0-33,0 33,0-33,0 33,0-33,0 0,0 33,0 0,33-33,-33 33,0-33,0 33,0 0,33 0,-33-33,0 33,0 0,0-33,33 33,-33-33,0 33,33 1,-33-34,0 33,0-33,0 33,0-33,0 33,0 0,0 0,0-33,0 33,0 0,0-33,0 33,33-33,-33 33,0-33,0 33,0 0,33-33,-33 33,0-33,0 33,33-33,-33 33,0 0,0-33,34 33,-34 0,0 0,0-33,33 33,-33-33,0 0,0-33,0 33,0-33,0 0,0 0,0 0,-33 0,33 0,0 0,0 0,0-33,0 33,0 0,0 0,0 33,0-66,0 66,0-66,0 33,0 33,0-34,0 1,0 0,0 33,0-33,0 0,0 33,0-33,0 0,0 0,0 0,0 33,0-33,0 0,0 33,0-33,0 33,33-33,-33 33,0-33,33 0,0 0,-33 33,0 0,33 0,-33 0,33 0,0 0,-33 0,33 0,-33 0,66 0,1 0,32 0,-33 0,33 33,-66-33,67 0,-34 0,-33 0,0 0,-33 0,33 0,-33 0,33 0,0 0,-33 0,33 0,-33 0,34 0,-34 0,33 0,0 0,-33 0,33 0,-33 0,33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7T18:04:41.780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4 106,'0'0,"0"0,0 34,0 0,0-34,0 34,0 0,0 0,0 34,0-68,33 67,0-33,-33 0,33 68,0-102,-33 67,0-33,33 34,0-35,-33 35,0-68,34 68,-1-34,-33 0,33 0,0 0,-33-34,0 34,33-1,-33-33,0 34,33-34,-33 0,0 0,0 34,0 0,33-34,-33 0,33 0,-33 0,0 0,0-34,0 34,0-34,0 0,0 1,0-1,0 0,0 0,0-34,0 34,0 0,0-34,0 68,0-67,0 33,0-34,0 35,0-1,0-34,-33 68,33-34,0 34,0-34,0 1,0 33,0-34,0 34,0-34,0 0,0 0,0 34,0-34,0 0,0 34,0-34,0 34,0-68,0 68,0-33,0-1,0 0,0 34,0 0,0 0,0 34,33-34,0 34,33-34,33 67,-33-67,33 0,0 0,-33 0,33 34,-33-34,99 34,-132 0,33-34,-33 0,-33 0,0 0,33 0,0 0,0 0,-33 0,33 0,0 0,0 0,-33 0,33 0,-33 0,33 34,0-34,-33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7T18:04:16.274"/>
    </inkml:context>
    <inkml:brush xml:id="br0">
      <inkml:brushProperty name="width" value="0.05292" units="cm"/>
      <inkml:brushProperty name="height" value="0.05292" units="cm"/>
      <inkml:brushProperty name="color" value="#800080"/>
      <inkml:brushProperty name="fitToCurve" value="1"/>
    </inkml:brush>
  </inkml:definitions>
  <inkml:trace contextRef="#ctx0" brushRef="#br0">0 376,'0'0,"0"0,0 33,34-33,-34 33,33-33,-33 33,0-33,33 33,-33-33,33 34,-33-1,33-33,-33 33,33-33,-33 33,0-33,33 33,-33 0,0-33,0 0,0 33,33-33,-33 66,33-66,-33 0,0 33,0-33,0 0,0 33,33 0,-33-33,0 33,33 33,-33-66,34 33,-34 0,33-33,-33 33,0-33,0 0,0 33,33-33,-33 0,33 33,-33-33,0 33,0-33,33 0,-33 34,0-34,0 0,66 66,-66-66,33 33,-33-33,0 33,0-33,0 0,0 0,0-33,0-33,0 66,0-67,0 67,0-33,0 0,0 0,0 0,0-33,0 66,0-66,0 66,0-33,-33 0,33 0,0-33,0 66,0-33,0 0,0 0,0 0,0 0,0 0,0 0,0 33,0-67,0 67,0-33,0 33,0-33,0 0,0 0,0 33,0-33,0 0,0 33,0 0,0 0,33-33,-33 33,33 0,-33 0,67 0,-67 0,33-33,-33 33,66 0,-66 0,66-33,-66 33,33 0,-33 0,33 0,-33 0,33 0,0 0,-33 0,33 0,-33 0,34 0,-1 0,-33 0,33 0,-33 0,33 0,-33 0,33 0,0 0,-33 0,33 0,-33 0,33 0,0 0,-33 0,33 0,1 0,-34 0,66 0,-66 0,0 0,33 0,-33 0,33 0,0 0,-33 0,33 0,-33 0,33 0,0 0,-33 0,33 0,-33 0,67 0,-67 33,33-33,-33 0,33 0,0 0,0 0,-33 0,33 0,-33 0,33 0,0 0,-33 0,33 0,-33 0,33 0,1 0,-34 0,33 0,-33 0,33 0,-33 0</inkml:trace>
  <inkml:trace contextRef="#ctx0" brushRef="#br0" timeOffset="5642">2880 79,'0'0,"0"0,0 33,0-33,0 33,0-33,0 33,0-33,0 0,0 33,0 0,33-33,-33 33,0-33,0 33,0 0,33 0,-33-33,0 33,0 0,0-33,33 33,-33-33,0 33,33 1,-33-34,0 33,0-33,0 33,0-33,0 33,0 0,0 0,0-33,0 33,0 0,0-33,0 33,33-33,-33 33,0-33,0 33,0 0,33-33,-33 33,0-33,0 33,33-33,-33 33,0 0,0-33,34 33,-34 0,0 0,0-33,33 33,-33-33,0 0,0-33,0 33,0-33,0 0,0 0,0 0,-33 0,33 0,0 0,0 0,0-33,0 33,0 0,0 0,0 33,0-66,0 66,0-66,0 33,0 33,0-34,0 1,0 0,0 33,0-33,0 0,0 33,0-33,0 0,0 0,0 0,0 33,0-33,0 0,0 33,0-33,0 33,33-33,-33 33,0-33,33 0,0 0,-33 33,0 0,33 0,-33 0,33 0,0 0,-33 0,33 0,-33 0,66 0,1 0,32 0,-33 0,33 33,-66-33,67 0,-34 0,-33 0,0 0,-33 0,33 0,-33 0,33 0,0 0,-33 0,33 0,-33 0,34 0,-34 0,33 0,0 0,-33 0,33 0,-33 0,33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7T18:04:16.274"/>
    </inkml:context>
    <inkml:brush xml:id="br0">
      <inkml:brushProperty name="width" value="0.05292" units="cm"/>
      <inkml:brushProperty name="height" value="0.05292" units="cm"/>
      <inkml:brushProperty name="color" value="#FF6600"/>
      <inkml:brushProperty name="fitToCurve" value="1"/>
    </inkml:brush>
  </inkml:definitions>
  <inkml:trace contextRef="#ctx0" brushRef="#br0">0 376,'0'0,"0"0,0 33,30-33,-30 33,30-33,-30 33,0-33,30 33,-30-33,30 34,-30-1,30-33,-30 33,30-33,-30 33,0-33,30 33,-30 0,0-33,0 0,0 33,30-33,-30 66,29-66,-29 0,0 33,0-33,0 0,0 33,30 0,-30-33,0 33,30 33,-30-66,30 33,-30 0,30-33,-30 33,0-33,0 0,0 33,30-33,-30 0,30 33,-30-33,0 33,0-33,30 0,-30 34,0-34,0 0,59 66,-59-66,30 33,-30-33,0 33,0-33,0 0,0 0,0-33,0-33,0 66,0-67,0 67,0-33,0 0,0 0,0 0,0-33,0 66,0-66,0 66,0-33,-30 0,30 0,0-33,0 66,0-33,0 0,0 0,0 0,0 0,0 0,0 0,0 33,0-67,0 67,0-33,0 33,0-33,0 0,0 0,0 33,0-33,0 0,0 33,0 0,0 0,30-33,-30 33,30 0,-30 0,60 0,-60 0,30-33,-30 33,60 0,-60 0,59-33,-59 33,30 0,-30 0,30 0,-30 0,30 0,0 0,-30 0,30 0,-30 0,30 0,0 0,-30 0,30 0,-30 0,30 0,-30 0,29 0,1 0,-30 0,30 0,-30 0,30 0,0 0,-30 0,30 0,0 0,-30 0,60 0,-60 0,0 0,29 0,-29 0,30 0,0 0,-30 0,30 0,-30 0,30 0,0 0,-30 0,30 0,-30 0,60 0,-60 33,29-33,-29 0,30 0,0 0,0 0,-30 0,30 0,-30 0,30 0,0 0,-30 0,30 0,-30 0,30 0,-1 0,-29 0,30 0,-30 0,30 0,-30 0</inkml:trace>
  <inkml:trace contextRef="#ctx0" brushRef="#br0" timeOffset="5642">2601 79,'0'0,"0"0,0 33,0-33,0 33,0-33,0 33,0-33,0 0,0 33,0 0,30-33,-30 33,0-33,0 33,0 0,30 0,-30-33,0 33,0 0,0-33,30 33,-30-33,0 33,30 1,-30-34,0 33,0-33,0 33,0-33,0 33,0 0,0 0,0-33,0 33,0 0,0-33,0 33,29-33,-29 33,0-33,0 33,0 0,30-33,-30 33,0-33,0 33,30-33,-30 33,0 0,0-33,30 33,-30 0,0 0,0-33,30 33,-30-33,0 0,0-33,0 33,0-33,0 0,0 0,0 0,-30 0,30 0,0 0,0 0,0-33,0 33,0 0,0 0,0 33,0-66,0 66,0-66,0 33,0 33,0-34,0 1,0 0,0 33,0-33,0 0,0 33,0-33,0 0,0 0,0 0,0 33,0-33,0 0,0 33,0-33,0 33,30-33,-30 33,0-33,30 0,0 0,-30 33,0 0,30 0,-30 0,30 0,-1 0,-29 0,30 0,-30 0,60 0,0 0,30 0,-31 0,31 33,-60-33,60 0,-31 0,-29 0,0 0,-30 0,30 0,-30 0,30 0,0 0,-30 0,30 0,-30 0,30 0,-30 0,30 0,-1 0,-29 0,30 0,-30 0,30 0,0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84BA-F701-4817-9DCC-9D8029A03A34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F5CBD-D717-4CB3-BCA8-75DB56061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5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7B5A9-9283-4F12-B8A8-B421E69FA26A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4317C-1EED-4E3D-815C-67886C386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9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44E77-DBE0-44DE-93A9-75508EF96F02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0B0EB-7EAB-440B-BB6B-26E9F7DB0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27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F3A2B-F2BC-464C-BABC-66C56388F369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14D6-F839-4432-860A-34E83FA15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2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71BC-6F56-449C-995A-9A077C8300FD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80FED-E417-4A20-8A03-6E2B14336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0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443CA-C622-4737-A44A-11632072D8F0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A977F-4511-4235-AB45-7FD5598AE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1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BF06E-A477-42BD-90A2-B0CA9BEEC34D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CE21A-CA14-4EB6-8EDD-0498459F8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4B90F-2BE4-44E2-9FE1-1C76FC836664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BF1D9-49D7-46F0-8B5D-9F64E929C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16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325EC-7E78-499D-866C-71D343C67BD5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5FA59-BC8C-4944-A06B-677FD3369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46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610AF-9C6A-4593-B223-7104996D429A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AA36-49AD-475D-9AC2-5DF1CD332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6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E1624-E155-4994-9854-C201DADCE0FE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D4883-43E3-4B9F-B49F-1D793C934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85A7B-5ADF-47A5-B2AC-24971850A94F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DC8EF-C4D6-47C8-AD30-DB7D6C6EC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1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C4FC60-CE34-49AA-9A14-4F9197AF3B4A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7CF3EA-7126-43CA-B42F-6196B22ED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22.wmf"/><Relationship Id="rId26" Type="http://schemas.openxmlformats.org/officeDocument/2006/relationships/image" Target="../media/image24.emf"/><Relationship Id="rId3" Type="http://schemas.openxmlformats.org/officeDocument/2006/relationships/oleObject" Target="../embeddings/oleObject17.bin"/><Relationship Id="rId21" Type="http://schemas.openxmlformats.org/officeDocument/2006/relationships/customXml" Target="../ink/ink2.xml"/><Relationship Id="rId7" Type="http://schemas.openxmlformats.org/officeDocument/2006/relationships/image" Target="../media/image18.wmf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6.bin"/><Relationship Id="rId25" Type="http://schemas.openxmlformats.org/officeDocument/2006/relationships/customXml" Target="../ink/ink4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1.wmf"/><Relationship Id="rId20" Type="http://schemas.openxmlformats.org/officeDocument/2006/relationships/image" Target="../media/image21.e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2.bin"/><Relationship Id="rId24" Type="http://schemas.openxmlformats.org/officeDocument/2006/relationships/image" Target="../media/image23.emf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5.bin"/><Relationship Id="rId23" Type="http://schemas.openxmlformats.org/officeDocument/2006/relationships/customXml" Target="../ink/ink3.xml"/><Relationship Id="rId28" Type="http://schemas.openxmlformats.org/officeDocument/2006/relationships/image" Target="../media/image25.emf"/><Relationship Id="rId10" Type="http://schemas.openxmlformats.org/officeDocument/2006/relationships/image" Target="../media/image19.wmf"/><Relationship Id="rId19" Type="http://schemas.openxmlformats.org/officeDocument/2006/relationships/customXml" Target="../ink/ink1.xml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4.bin"/><Relationship Id="rId22" Type="http://schemas.openxmlformats.org/officeDocument/2006/relationships/image" Target="../media/image22.emf"/><Relationship Id="rId27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990600"/>
            <a:ext cx="5829300" cy="1960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Chapter 5</a:t>
            </a:r>
            <a:br>
              <a:rPr lang="en-US" sz="4400" dirty="0">
                <a:latin typeface="+mj-lt"/>
                <a:ea typeface="+mj-ea"/>
                <a:cs typeface="+mj-cs"/>
              </a:rPr>
            </a:br>
            <a:r>
              <a:rPr lang="en-US" sz="4400" dirty="0">
                <a:latin typeface="+mj-lt"/>
                <a:ea typeface="+mj-ea"/>
                <a:cs typeface="+mj-cs"/>
              </a:rPr>
              <a:t>Section 3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9200" y="3200400"/>
            <a:ext cx="4800600" cy="1371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  <a:cs typeface="+mn-cs"/>
              </a:rPr>
              <a:t>Solving Quadratic Equations by Finding Square Roots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515100" cy="534828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/>
              </a:rPr>
              <a:t> For a science competition students must design a container that prevents an egg from breaking when dropped from a height of 14.4 meters.  How long does the container take to hit the ground?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81000" y="5715000"/>
            <a:ext cx="53990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00B0F0"/>
                </a:solidFill>
                <a:latin typeface="Century Gothic" pitchFamily="34" charset="0"/>
              </a:rPr>
              <a:t>What are you asked to find?</a:t>
            </a:r>
            <a:endParaRPr lang="en-US" sz="300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04800" y="6324600"/>
            <a:ext cx="62468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00B0F0"/>
                </a:solidFill>
                <a:latin typeface="Century Gothic" pitchFamily="34" charset="0"/>
              </a:rPr>
              <a:t>What function are going to use?</a:t>
            </a:r>
            <a:endParaRPr lang="en-US" sz="300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911850" y="5715000"/>
            <a:ext cx="946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latin typeface="Century Gothic" pitchFamily="34" charset="0"/>
              </a:rPr>
              <a:t>time</a:t>
            </a:r>
            <a:endParaRPr lang="en-US" sz="2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733800" y="6959600"/>
            <a:ext cx="271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entury Gothic" pitchFamily="34" charset="0"/>
              </a:rPr>
              <a:t>h = -10t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h</a:t>
            </a:r>
            <a:r>
              <a:rPr lang="en-US" sz="3200" b="1" baseline="-25000">
                <a:latin typeface="Century Gothic" pitchFamily="34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57200" y="533400"/>
            <a:ext cx="271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h = -10t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h</a:t>
            </a:r>
            <a:r>
              <a:rPr lang="en-US" sz="3200" b="1" baseline="-25000">
                <a:latin typeface="Century Gothic" pitchFamily="34" charset="0"/>
              </a:rPr>
              <a:t>o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276600" y="533400"/>
            <a:ext cx="2209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b="1">
                <a:latin typeface="Century Gothic" pitchFamily="34" charset="0"/>
              </a:rPr>
              <a:t>h = 0 m</a:t>
            </a:r>
          </a:p>
          <a:p>
            <a:r>
              <a:rPr lang="en-US" sz="3000" b="1">
                <a:latin typeface="Century Gothic" pitchFamily="34" charset="0"/>
              </a:rPr>
              <a:t>h</a:t>
            </a:r>
            <a:r>
              <a:rPr lang="en-US" sz="3000" b="1" baseline="-25000">
                <a:latin typeface="Century Gothic" pitchFamily="34" charset="0"/>
              </a:rPr>
              <a:t>o</a:t>
            </a:r>
            <a:r>
              <a:rPr lang="en-US" sz="3000" b="1">
                <a:latin typeface="Century Gothic" pitchFamily="34" charset="0"/>
              </a:rPr>
              <a:t>=14.4 m</a:t>
            </a:r>
            <a:endParaRPr lang="en-US" sz="3000"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3352800" y="3124200"/>
            <a:ext cx="3081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0 = -10t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+ 14.4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" y="2057400"/>
            <a:ext cx="3176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-14.4         -14.4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33400" y="2667000"/>
            <a:ext cx="2432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-14.4= -10t</a:t>
            </a:r>
            <a:r>
              <a:rPr lang="en-US" sz="3200" b="1" baseline="30000">
                <a:latin typeface="Century Gothic" pitchFamily="34" charset="0"/>
              </a:rPr>
              <a:t>2</a:t>
            </a:r>
            <a:endParaRPr lang="en-US" sz="3200">
              <a:latin typeface="Calibri" pitchFamily="34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28600" y="2819400"/>
          <a:ext cx="12842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Equation" r:id="rId3" imgW="317160" imgH="342720" progId="Equation.3">
                  <p:embed/>
                </p:oleObj>
              </mc:Choice>
              <mc:Fallback>
                <p:oleObj name="Equation" r:id="rId3" imgW="317160" imgH="3427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819400"/>
                        <a:ext cx="128428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828800" y="2743200"/>
          <a:ext cx="12842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Equation" r:id="rId5" imgW="317160" imgH="342720" progId="Equation.3">
                  <p:embed/>
                </p:oleObj>
              </mc:Choice>
              <mc:Fallback>
                <p:oleObj name="Equation" r:id="rId5" imgW="31716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743200"/>
                        <a:ext cx="128428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038600" y="2667000"/>
            <a:ext cx="174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1.44 = t</a:t>
            </a:r>
            <a:r>
              <a:rPr lang="en-US" sz="3200" b="1" baseline="30000">
                <a:latin typeface="Century Gothic" pitchFamily="34" charset="0"/>
              </a:rPr>
              <a:t>2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724400" y="3581400"/>
            <a:ext cx="1606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u="sng">
                <a:latin typeface="Century Gothic" pitchFamily="34" charset="0"/>
              </a:rPr>
              <a:t>+</a:t>
            </a:r>
            <a:r>
              <a:rPr lang="en-US" sz="3200" b="1">
                <a:latin typeface="Century Gothic" pitchFamily="34" charset="0"/>
              </a:rPr>
              <a:t>1.2 = t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4419600"/>
            <a:ext cx="6565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Do both answers make sense?</a:t>
            </a:r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3124200" y="2895600"/>
            <a:ext cx="762000" cy="3048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2492996">
            <a:off x="5033963" y="3186113"/>
            <a:ext cx="762000" cy="3048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88 0.07083 C 0.07407 -0.05538 0.18403 -0.1816 0.28403 -0.21927 C 0.3838 -0.25694 0.51829 -0.16597 0.56412 -0.15521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0" y="-1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852487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Comic Sans MS" pitchFamily="66" charset="0"/>
              </a:rPr>
              <a:t>VOCABULARY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447800"/>
            <a:ext cx="6629400" cy="1295400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>
                <a:latin typeface="Comic Sans MS"/>
                <a:ea typeface="+mj-ea"/>
                <a:cs typeface="+mj-cs"/>
              </a:rPr>
              <a:t>A number </a:t>
            </a:r>
            <a:r>
              <a:rPr lang="en-US" sz="4400" dirty="0">
                <a:solidFill>
                  <a:srgbClr val="0070C0"/>
                </a:solidFill>
                <a:latin typeface="Comic Sans MS"/>
                <a:ea typeface="+mj-ea"/>
                <a:cs typeface="+mj-cs"/>
              </a:rPr>
              <a:t>r</a:t>
            </a:r>
            <a:r>
              <a:rPr lang="en-US" sz="4400" dirty="0">
                <a:latin typeface="Comic Sans MS"/>
                <a:ea typeface="+mj-ea"/>
                <a:cs typeface="+mj-cs"/>
              </a:rPr>
              <a:t> is a </a:t>
            </a:r>
            <a:r>
              <a:rPr lang="en-US" sz="4400" dirty="0">
                <a:solidFill>
                  <a:srgbClr val="C00000"/>
                </a:solidFill>
                <a:latin typeface="Comic Sans MS"/>
                <a:ea typeface="+mj-ea"/>
                <a:cs typeface="+mj-cs"/>
              </a:rPr>
              <a:t>Square Root </a:t>
            </a:r>
            <a:r>
              <a:rPr lang="en-US" sz="4400" dirty="0">
                <a:latin typeface="Comic Sans MS"/>
                <a:ea typeface="+mj-ea"/>
                <a:cs typeface="+mj-cs"/>
              </a:rPr>
              <a:t>of a number </a:t>
            </a:r>
            <a:r>
              <a:rPr lang="en-US" sz="4400" dirty="0">
                <a:solidFill>
                  <a:srgbClr val="C00000"/>
                </a:solidFill>
                <a:latin typeface="Comic Sans MS"/>
                <a:ea typeface="+mj-ea"/>
                <a:cs typeface="+mj-cs"/>
              </a:rPr>
              <a:t>s</a:t>
            </a:r>
            <a:r>
              <a:rPr lang="en-US" sz="4400" dirty="0">
                <a:latin typeface="Comic Sans MS"/>
                <a:ea typeface="+mj-ea"/>
                <a:cs typeface="+mj-cs"/>
              </a:rPr>
              <a:t> if </a:t>
            </a:r>
            <a:r>
              <a:rPr lang="en-US" sz="4400" dirty="0">
                <a:solidFill>
                  <a:srgbClr val="0070C0"/>
                </a:solidFill>
                <a:latin typeface="Comic Sans MS"/>
                <a:ea typeface="+mj-ea"/>
                <a:cs typeface="+mj-cs"/>
              </a:rPr>
              <a:t>r</a:t>
            </a:r>
            <a:r>
              <a:rPr lang="en-US" sz="4400" baseline="30000" dirty="0">
                <a:latin typeface="Comic Sans MS"/>
                <a:ea typeface="+mj-ea"/>
                <a:cs typeface="+mj-cs"/>
              </a:rPr>
              <a:t>2</a:t>
            </a:r>
            <a:r>
              <a:rPr lang="en-US" sz="4400" dirty="0">
                <a:latin typeface="Comic Sans MS"/>
                <a:ea typeface="+mj-ea"/>
                <a:cs typeface="+mj-cs"/>
              </a:rPr>
              <a:t> = </a:t>
            </a:r>
            <a:r>
              <a:rPr lang="en-US" sz="4400" dirty="0">
                <a:solidFill>
                  <a:srgbClr val="C00000"/>
                </a:solidFill>
                <a:latin typeface="Comic Sans MS"/>
                <a:ea typeface="+mj-ea"/>
                <a:cs typeface="+mj-cs"/>
              </a:rPr>
              <a:t>s</a:t>
            </a:r>
            <a:r>
              <a:rPr lang="en-US" sz="4400" dirty="0">
                <a:latin typeface="Comic Sans MS"/>
                <a:ea typeface="+mj-ea"/>
                <a:cs typeface="+mj-cs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895600"/>
            <a:ext cx="6553200" cy="16002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>
                <a:latin typeface="Comic Sans MS"/>
                <a:ea typeface="+mj-ea"/>
                <a:cs typeface="+mj-cs"/>
              </a:rPr>
              <a:t>A positive number </a:t>
            </a:r>
            <a:r>
              <a:rPr lang="en-US" sz="4400" dirty="0">
                <a:solidFill>
                  <a:srgbClr val="C00000"/>
                </a:solidFill>
                <a:latin typeface="Comic Sans MS"/>
                <a:ea typeface="+mj-ea"/>
                <a:cs typeface="+mj-cs"/>
              </a:rPr>
              <a:t>s</a:t>
            </a:r>
            <a:r>
              <a:rPr lang="en-US" sz="4400" dirty="0">
                <a:latin typeface="Comic Sans MS"/>
                <a:ea typeface="+mj-ea"/>
                <a:cs typeface="+mj-cs"/>
              </a:rPr>
              <a:t> has two square roots denoted by       and          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724400"/>
            <a:ext cx="6858000" cy="1524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>
                <a:latin typeface="Comic Sans MS"/>
                <a:ea typeface="+mj-ea"/>
                <a:cs typeface="+mj-cs"/>
              </a:rPr>
              <a:t>The symbol is a radical sign; the number </a:t>
            </a:r>
            <a:r>
              <a:rPr lang="en-US" sz="4400" b="1" dirty="0">
                <a:solidFill>
                  <a:srgbClr val="C00000"/>
                </a:solidFill>
                <a:latin typeface="Comic Sans MS"/>
                <a:ea typeface="+mj-ea"/>
                <a:cs typeface="+mj-cs"/>
              </a:rPr>
              <a:t>s</a:t>
            </a:r>
            <a:r>
              <a:rPr lang="en-US" sz="4400" dirty="0">
                <a:latin typeface="Comic Sans MS"/>
                <a:ea typeface="+mj-ea"/>
                <a:cs typeface="+mj-cs"/>
              </a:rPr>
              <a:t> beneath the radical sign is the radicand.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62000" y="3810000"/>
          <a:ext cx="8636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3" imgW="203040" imgH="215640" progId="Equation.3">
                  <p:embed/>
                </p:oleObj>
              </mc:Choice>
              <mc:Fallback>
                <p:oleObj name="Equation" r:id="rId3" imgW="20304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810000"/>
                        <a:ext cx="863600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667000" y="3733800"/>
          <a:ext cx="12954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5" imgW="304560" imgH="215640" progId="Equation.3">
                  <p:embed/>
                </p:oleObj>
              </mc:Choice>
              <mc:Fallback>
                <p:oleObj name="Equation" r:id="rId5" imgW="30456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33800"/>
                        <a:ext cx="1295400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rot="16200000" flipV="1">
            <a:off x="1104900" y="4533900"/>
            <a:ext cx="3810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524000" y="4267200"/>
            <a:ext cx="17526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3238500" y="4610100"/>
            <a:ext cx="1600200" cy="914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1371600" y="4343400"/>
            <a:ext cx="3200400" cy="1600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220980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Comic Sans MS" pitchFamily="66" charset="0"/>
              </a:rPr>
              <a:t>PROPERTIES OF SQUARE ROOTS</a:t>
            </a:r>
            <a:br>
              <a:rPr lang="en-US" b="1" smtClean="0">
                <a:latin typeface="Comic Sans MS" pitchFamily="66" charset="0"/>
              </a:rPr>
            </a:br>
            <a:r>
              <a:rPr lang="en-US" b="1" smtClean="0">
                <a:latin typeface="Comic Sans MS" pitchFamily="66" charset="0"/>
              </a:rPr>
              <a:t> (a </a:t>
            </a:r>
            <a:r>
              <a:rPr lang="en-US" b="1" smtClean="0">
                <a:latin typeface="Comic Sans MS" pitchFamily="66" charset="0"/>
                <a:sym typeface="Symbol" pitchFamily="18" charset="2"/>
              </a:rPr>
              <a:t> 0, b 0)	</a:t>
            </a:r>
            <a:endParaRPr lang="en-US" b="1" smtClean="0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209800"/>
          <a:ext cx="6858000" cy="60960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  <a:gridCol w="2286000"/>
                <a:gridCol w="2286000"/>
              </a:tblGrid>
              <a:tr h="1955549">
                <a:tc>
                  <a:txBody>
                    <a:bodyPr/>
                    <a:lstStyle/>
                    <a:p>
                      <a:r>
                        <a:rPr lang="en-US" sz="3200" u="sng" baseline="0" dirty="0" smtClean="0"/>
                        <a:t>PROPERTY NAME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baseline="0" dirty="0" smtClean="0"/>
                        <a:t>PATTERN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baseline="0" dirty="0" smtClean="0"/>
                        <a:t>EXAMPLE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90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Product Property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5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Quotient Property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86000" y="4114800"/>
          <a:ext cx="2209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Equation" r:id="rId3" imgW="838080" imgH="215640" progId="Equation.3">
                  <p:embed/>
                </p:oleObj>
              </mc:Choice>
              <mc:Fallback>
                <p:oleObj name="Equation" r:id="rId3" imgW="83808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114800"/>
                        <a:ext cx="2209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286000" y="6934200"/>
          <a:ext cx="23129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Equation" r:id="rId5" imgW="571320" imgH="406080" progId="Equation.3">
                  <p:embed/>
                </p:oleObj>
              </mc:Choice>
              <mc:Fallback>
                <p:oleObj name="Equation" r:id="rId5" imgW="571320" imgH="4060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6934200"/>
                        <a:ext cx="2312988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4691063" y="4648200"/>
          <a:ext cx="2166937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7" imgW="825480" imgH="609480" progId="Equation.3">
                  <p:embed/>
                </p:oleObj>
              </mc:Choice>
              <mc:Fallback>
                <p:oleObj name="Equation" r:id="rId7" imgW="825480" imgH="609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1063" y="4648200"/>
                        <a:ext cx="2166937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419600" y="6324600"/>
          <a:ext cx="2673350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9" imgW="660240" imgH="901440" progId="Equation.3">
                  <p:embed/>
                </p:oleObj>
              </mc:Choice>
              <mc:Fallback>
                <p:oleObj name="Equation" r:id="rId9" imgW="660240" imgH="901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6324600"/>
                        <a:ext cx="2673350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0" y="304800"/>
            <a:ext cx="68580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400">
                <a:solidFill>
                  <a:srgbClr val="FF0000"/>
                </a:solidFill>
                <a:latin typeface="Calibri" pitchFamily="34" charset="0"/>
              </a:rPr>
              <a:t>There is no equivalent property for addition and subtraction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990600" y="2514600"/>
          <a:ext cx="446405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3" imgW="1015920" imgH="215640" progId="Equation.3">
                  <p:embed/>
                </p:oleObj>
              </mc:Choice>
              <mc:Fallback>
                <p:oleObj name="Equation" r:id="rId3" imgW="10159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14600"/>
                        <a:ext cx="4464050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066800" y="4876800"/>
          <a:ext cx="44069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5" imgW="1002960" imgH="215640" progId="Equation.3">
                  <p:embed/>
                </p:oleObj>
              </mc:Choice>
              <mc:Fallback>
                <p:oleObj name="Equation" r:id="rId5" imgW="100296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76800"/>
                        <a:ext cx="4406900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1828800"/>
          <a:ext cx="6202363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tion" r:id="rId3" imgW="1879560" imgH="215640" progId="Equation.3">
                  <p:embed/>
                </p:oleObj>
              </mc:Choice>
              <mc:Fallback>
                <p:oleObj name="Equation" r:id="rId3" imgW="187956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28800"/>
                        <a:ext cx="6202363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1951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600">
                <a:latin typeface="Calibri" pitchFamily="34" charset="0"/>
              </a:rPr>
              <a:t>Examples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810000" y="2590800"/>
          <a:ext cx="25622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5" imgW="660240" imgH="215640" progId="Equation.3">
                  <p:embed/>
                </p:oleObj>
              </mc:Choice>
              <mc:Fallback>
                <p:oleObj name="Equation" r:id="rId5" imgW="66024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590800"/>
                        <a:ext cx="25622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457200" y="1066800"/>
          <a:ext cx="1828800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quation" r:id="rId7" imgW="279360" imgH="215640" progId="Equation.3">
                  <p:embed/>
                </p:oleObj>
              </mc:Choice>
              <mc:Fallback>
                <p:oleObj name="Equation" r:id="rId7" imgW="2793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066800"/>
                        <a:ext cx="1828800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037716"/>
              </p:ext>
            </p:extLst>
          </p:nvPr>
        </p:nvGraphicFramePr>
        <p:xfrm>
          <a:off x="24938" y="4267200"/>
          <a:ext cx="3486151" cy="464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Equation" r:id="rId9" imgW="1066680" imgH="1206360" progId="Equation.3">
                  <p:embed/>
                </p:oleObj>
              </mc:Choice>
              <mc:Fallback>
                <p:oleObj name="Equation" r:id="rId9" imgW="1066680" imgH="1206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8" y="4267200"/>
                        <a:ext cx="3486151" cy="464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7"/>
          <p:cNvGraphicFramePr>
            <a:graphicFrameLocks noChangeAspect="1"/>
          </p:cNvGraphicFramePr>
          <p:nvPr/>
        </p:nvGraphicFramePr>
        <p:xfrm>
          <a:off x="290513" y="3657600"/>
          <a:ext cx="2162175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Equation" r:id="rId11" imgW="330120" imgH="215640" progId="Equation.3">
                  <p:embed/>
                </p:oleObj>
              </mc:Choice>
              <mc:Fallback>
                <p:oleObj name="Equation" r:id="rId11" imgW="330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3657600"/>
                        <a:ext cx="2162175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2743200"/>
            <a:ext cx="2336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 useful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039053"/>
              </p:ext>
            </p:extLst>
          </p:nvPr>
        </p:nvGraphicFramePr>
        <p:xfrm>
          <a:off x="3680488" y="5334000"/>
          <a:ext cx="3151188" cy="185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Equation" r:id="rId13" imgW="965160" imgH="482400" progId="Equation.3">
                  <p:embed/>
                </p:oleObj>
              </mc:Choice>
              <mc:Fallback>
                <p:oleObj name="Equation" r:id="rId13" imgW="965160" imgH="48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0488" y="5334000"/>
                        <a:ext cx="3151188" cy="185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508716"/>
              </p:ext>
            </p:extLst>
          </p:nvPr>
        </p:nvGraphicFramePr>
        <p:xfrm>
          <a:off x="3581400" y="7086600"/>
          <a:ext cx="3425100" cy="1828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Equation" r:id="rId15" imgW="1066680" imgH="482400" progId="Equation.3">
                  <p:embed/>
                </p:oleObj>
              </mc:Choice>
              <mc:Fallback>
                <p:oleObj name="Equation" r:id="rId15" imgW="106668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7086600"/>
                        <a:ext cx="3425100" cy="18288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-3695" y="3440141"/>
            <a:ext cx="6861695" cy="1978372"/>
            <a:chOff x="-3695" y="3440141"/>
            <a:chExt cx="6861695" cy="1978372"/>
          </a:xfrm>
        </p:grpSpPr>
        <p:graphicFrame>
          <p:nvGraphicFramePr>
            <p:cNvPr id="4103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0696672"/>
                </p:ext>
              </p:extLst>
            </p:nvPr>
          </p:nvGraphicFramePr>
          <p:xfrm>
            <a:off x="3498850" y="3440141"/>
            <a:ext cx="3359150" cy="195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3" name="Equation" r:id="rId17" imgW="1028520" imgH="507960" progId="Equation.3">
                    <p:embed/>
                  </p:oleObj>
                </mc:Choice>
                <mc:Fallback>
                  <p:oleObj name="Equation" r:id="rId17" imgW="1028520" imgH="50796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8850" y="3440141"/>
                          <a:ext cx="3359150" cy="1957388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10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Rectangle 3"/>
            <p:cNvSpPr/>
            <p:nvPr/>
          </p:nvSpPr>
          <p:spPr>
            <a:xfrm>
              <a:off x="-3695" y="4351713"/>
              <a:ext cx="3505200" cy="1066800"/>
            </a:xfrm>
            <a:prstGeom prst="rect">
              <a:avLst/>
            </a:prstGeom>
            <a:solidFill>
              <a:schemeClr val="accent1">
                <a:alpha val="9000"/>
              </a:schemeClr>
            </a:solidFill>
            <a:ln>
              <a:solidFill>
                <a:srgbClr val="385D8A">
                  <a:alpha val="7843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0" y="7153100"/>
            <a:ext cx="6858000" cy="1946565"/>
            <a:chOff x="0" y="7153100"/>
            <a:chExt cx="6858000" cy="1946565"/>
          </a:xfrm>
        </p:grpSpPr>
        <p:sp>
          <p:nvSpPr>
            <p:cNvPr id="14" name="Rectangle 13"/>
            <p:cNvSpPr/>
            <p:nvPr/>
          </p:nvSpPr>
          <p:spPr>
            <a:xfrm>
              <a:off x="0" y="8032865"/>
              <a:ext cx="3505200" cy="1066800"/>
            </a:xfrm>
            <a:prstGeom prst="rect">
              <a:avLst/>
            </a:prstGeom>
            <a:solidFill>
              <a:schemeClr val="accent3">
                <a:alpha val="13000"/>
              </a:schemeClr>
            </a:solidFill>
            <a:ln>
              <a:solidFill>
                <a:srgbClr val="385D8A">
                  <a:alpha val="7843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52800" y="7153100"/>
              <a:ext cx="3505200" cy="1783082"/>
            </a:xfrm>
            <a:prstGeom prst="rect">
              <a:avLst/>
            </a:prstGeom>
            <a:solidFill>
              <a:schemeClr val="accent3">
                <a:alpha val="13000"/>
              </a:schemeClr>
            </a:solidFill>
            <a:ln>
              <a:solidFill>
                <a:srgbClr val="385D8A">
                  <a:alpha val="7843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698" y="5410200"/>
            <a:ext cx="6848302" cy="1905000"/>
            <a:chOff x="9698" y="5410200"/>
            <a:chExt cx="6848302" cy="1905000"/>
          </a:xfrm>
        </p:grpSpPr>
        <p:sp>
          <p:nvSpPr>
            <p:cNvPr id="13" name="Rectangle 12"/>
            <p:cNvSpPr/>
            <p:nvPr/>
          </p:nvSpPr>
          <p:spPr>
            <a:xfrm>
              <a:off x="9698" y="6248400"/>
              <a:ext cx="3505200" cy="1066800"/>
            </a:xfrm>
            <a:prstGeom prst="rect">
              <a:avLst/>
            </a:prstGeom>
            <a:solidFill>
              <a:schemeClr val="accent2">
                <a:alpha val="9000"/>
              </a:schemeClr>
            </a:solidFill>
            <a:ln>
              <a:solidFill>
                <a:srgbClr val="385D8A">
                  <a:alpha val="7843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05200" y="5410200"/>
              <a:ext cx="3352800" cy="1742900"/>
            </a:xfrm>
            <a:prstGeom prst="rect">
              <a:avLst/>
            </a:prstGeom>
            <a:solidFill>
              <a:schemeClr val="accent2">
                <a:alpha val="9000"/>
              </a:schemeClr>
            </a:solidFill>
            <a:ln>
              <a:solidFill>
                <a:srgbClr val="385D8A">
                  <a:alpha val="7843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smtClean="0">
                <a:latin typeface="Comic Sans MS"/>
              </a:rPr>
              <a:t>SOLVING QUADRATIC EQUATIONS</a:t>
            </a:r>
          </a:p>
        </p:txBody>
      </p:sp>
      <p:sp>
        <p:nvSpPr>
          <p:cNvPr id="5134" name="Rectangle 4"/>
          <p:cNvSpPr>
            <a:spLocks noChangeArrowheads="1"/>
          </p:cNvSpPr>
          <p:nvPr/>
        </p:nvSpPr>
        <p:spPr bwMode="auto">
          <a:xfrm>
            <a:off x="914400" y="2209800"/>
            <a:ext cx="1881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s</a:t>
            </a:r>
            <a:r>
              <a:rPr lang="en-US" sz="3600" baseline="30000">
                <a:latin typeface="Comic Sans MS" pitchFamily="66" charset="0"/>
              </a:rPr>
              <a:t>2</a:t>
            </a:r>
            <a:r>
              <a:rPr lang="en-US" sz="3600">
                <a:latin typeface="Comic Sans MS" pitchFamily="66" charset="0"/>
              </a:rPr>
              <a:t> = 169</a:t>
            </a:r>
            <a:endParaRPr lang="en-US" sz="3600">
              <a:latin typeface="Calibri" pitchFamily="34" charset="0"/>
            </a:endParaRPr>
          </a:p>
        </p:txBody>
      </p:sp>
      <p:sp>
        <p:nvSpPr>
          <p:cNvPr id="5135" name="Rectangle 5"/>
          <p:cNvSpPr>
            <a:spLocks noChangeArrowheads="1"/>
          </p:cNvSpPr>
          <p:nvPr/>
        </p:nvSpPr>
        <p:spPr bwMode="auto">
          <a:xfrm>
            <a:off x="3886200" y="2209800"/>
            <a:ext cx="210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3x</a:t>
            </a:r>
            <a:r>
              <a:rPr lang="en-US" sz="3200" baseline="30000">
                <a:latin typeface="Comic Sans MS" pitchFamily="66" charset="0"/>
              </a:rPr>
              <a:t>2</a:t>
            </a:r>
            <a:r>
              <a:rPr lang="en-US" sz="3200">
                <a:latin typeface="Comic Sans MS" pitchFamily="66" charset="0"/>
              </a:rPr>
              <a:t> = 213 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5140" name="Rectangle 6"/>
          <p:cNvSpPr>
            <a:spLocks noChangeArrowheads="1"/>
          </p:cNvSpPr>
          <p:nvPr/>
        </p:nvSpPr>
        <p:spPr bwMode="auto">
          <a:xfrm>
            <a:off x="3886200" y="4648200"/>
            <a:ext cx="242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 pitchFamily="66" charset="0"/>
              </a:rPr>
              <a:t>3x</a:t>
            </a:r>
            <a:r>
              <a:rPr lang="en-US" sz="3200" baseline="30000" dirty="0">
                <a:latin typeface="Comic Sans MS" pitchFamily="66" charset="0"/>
              </a:rPr>
              <a:t>2</a:t>
            </a:r>
            <a:r>
              <a:rPr lang="en-US" sz="3200" dirty="0">
                <a:latin typeface="Comic Sans MS" pitchFamily="66" charset="0"/>
              </a:rPr>
              <a:t> + 5 = 41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5137" name="Rectangle 7"/>
          <p:cNvSpPr>
            <a:spLocks noChangeArrowheads="1"/>
          </p:cNvSpPr>
          <p:nvPr/>
        </p:nvSpPr>
        <p:spPr bwMode="auto">
          <a:xfrm>
            <a:off x="533400" y="4419600"/>
            <a:ext cx="2517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-5x</a:t>
            </a:r>
            <a:r>
              <a:rPr lang="en-US" sz="3200" baseline="30000">
                <a:latin typeface="Comic Sans MS" pitchFamily="66" charset="0"/>
              </a:rPr>
              <a:t>2</a:t>
            </a:r>
            <a:r>
              <a:rPr lang="en-US" sz="3200">
                <a:latin typeface="Comic Sans MS" pitchFamily="66" charset="0"/>
              </a:rPr>
              <a:t> = -500 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5138" name="Rectangle 8"/>
          <p:cNvSpPr>
            <a:spLocks noChangeArrowheads="1"/>
          </p:cNvSpPr>
          <p:nvPr/>
        </p:nvSpPr>
        <p:spPr bwMode="auto">
          <a:xfrm>
            <a:off x="762000" y="3048000"/>
            <a:ext cx="129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s= 13</a:t>
            </a:r>
            <a:endParaRPr lang="en-US" sz="320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886200" y="2057400"/>
          <a:ext cx="104298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1" name="Equation" r:id="rId3" imgW="139680" imgH="342720" progId="Equation.3">
                  <p:embed/>
                </p:oleObj>
              </mc:Choice>
              <mc:Fallback>
                <p:oleObj name="Equation" r:id="rId3" imgW="139680" imgH="342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057400"/>
                        <a:ext cx="104298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4953000" y="1981200"/>
          <a:ext cx="104298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" name="Equation" r:id="rId5" imgW="139680" imgH="342720" progId="Equation.3">
                  <p:embed/>
                </p:oleObj>
              </mc:Choice>
              <mc:Fallback>
                <p:oleObj name="Equation" r:id="rId5" imgW="139680" imgH="342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981200"/>
                        <a:ext cx="104298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9" name="Rectangle 12"/>
          <p:cNvSpPr>
            <a:spLocks noChangeArrowheads="1"/>
          </p:cNvSpPr>
          <p:nvPr/>
        </p:nvSpPr>
        <p:spPr bwMode="auto">
          <a:xfrm>
            <a:off x="4191000" y="3200400"/>
            <a:ext cx="1484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x</a:t>
            </a:r>
            <a:r>
              <a:rPr lang="en-US" sz="3200" baseline="30000">
                <a:latin typeface="Comic Sans MS" pitchFamily="66" charset="0"/>
              </a:rPr>
              <a:t>2</a:t>
            </a:r>
            <a:r>
              <a:rPr lang="en-US" sz="3200">
                <a:latin typeface="Comic Sans MS" pitchFamily="66" charset="0"/>
              </a:rPr>
              <a:t> = 71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343400" y="3810000"/>
            <a:ext cx="1317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x = 71</a:t>
            </a:r>
            <a:endParaRPr lang="en-US" sz="3200">
              <a:latin typeface="Calibri" pitchFamily="34" charset="0"/>
            </a:endParaRPr>
          </a:p>
        </p:txBody>
      </p:sp>
      <p:graphicFrame>
        <p:nvGraphicFramePr>
          <p:cNvPr id="5125" name="Object 7"/>
          <p:cNvGraphicFramePr>
            <a:graphicFrameLocks noChangeAspect="1"/>
          </p:cNvGraphicFramePr>
          <p:nvPr/>
        </p:nvGraphicFramePr>
        <p:xfrm>
          <a:off x="304800" y="4267200"/>
          <a:ext cx="161290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" name="Equation" r:id="rId6" imgW="215640" imgH="355320" progId="Equation.3">
                  <p:embed/>
                </p:oleObj>
              </mc:Choice>
              <mc:Fallback>
                <p:oleObj name="Equation" r:id="rId6" imgW="215640" imgH="3553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267200"/>
                        <a:ext cx="1612900" cy="118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8"/>
          <p:cNvGraphicFramePr>
            <a:graphicFrameLocks noChangeAspect="1"/>
          </p:cNvGraphicFramePr>
          <p:nvPr/>
        </p:nvGraphicFramePr>
        <p:xfrm>
          <a:off x="1752600" y="4267200"/>
          <a:ext cx="161290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4" name="Equation" r:id="rId8" imgW="215640" imgH="355320" progId="Equation.3">
                  <p:embed/>
                </p:oleObj>
              </mc:Choice>
              <mc:Fallback>
                <p:oleObj name="Equation" r:id="rId8" imgW="215640" imgH="3553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267200"/>
                        <a:ext cx="1612900" cy="118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1" name="Rectangle 16"/>
          <p:cNvSpPr>
            <a:spLocks noChangeArrowheads="1"/>
          </p:cNvSpPr>
          <p:nvPr/>
        </p:nvSpPr>
        <p:spPr bwMode="auto">
          <a:xfrm>
            <a:off x="609600" y="5334000"/>
            <a:ext cx="1858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x</a:t>
            </a:r>
            <a:r>
              <a:rPr lang="en-US" sz="3200" baseline="30000">
                <a:latin typeface="Comic Sans MS" pitchFamily="66" charset="0"/>
              </a:rPr>
              <a:t>2</a:t>
            </a:r>
            <a:r>
              <a:rPr lang="en-US" sz="3200">
                <a:latin typeface="Comic Sans MS" pitchFamily="66" charset="0"/>
              </a:rPr>
              <a:t> = 100 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5142" name="Rectangle 17"/>
          <p:cNvSpPr>
            <a:spLocks noChangeArrowheads="1"/>
          </p:cNvSpPr>
          <p:nvPr/>
        </p:nvSpPr>
        <p:spPr bwMode="auto">
          <a:xfrm>
            <a:off x="685800" y="6019800"/>
            <a:ext cx="1317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x = 10</a:t>
            </a:r>
            <a:endParaRPr lang="en-US" sz="3200">
              <a:latin typeface="Calibri" pitchFamily="34" charset="0"/>
            </a:endParaRPr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4343400" y="5029200"/>
          <a:ext cx="1230313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" name="Equation" r:id="rId9" imgW="177480" imgH="152280" progId="Equation.3">
                  <p:embed/>
                </p:oleObj>
              </mc:Choice>
              <mc:Fallback>
                <p:oleObj name="Equation" r:id="rId9" imgW="177480" imgH="1522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5029200"/>
                        <a:ext cx="1230313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10"/>
          <p:cNvGraphicFramePr>
            <a:graphicFrameLocks noChangeAspect="1"/>
          </p:cNvGraphicFramePr>
          <p:nvPr/>
        </p:nvGraphicFramePr>
        <p:xfrm>
          <a:off x="5334000" y="5029200"/>
          <a:ext cx="1230313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6" name="Equation" r:id="rId11" imgW="177480" imgH="152280" progId="Equation.3">
                  <p:embed/>
                </p:oleObj>
              </mc:Choice>
              <mc:Fallback>
                <p:oleObj name="Equation" r:id="rId11" imgW="177480" imgH="1522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029200"/>
                        <a:ext cx="1230313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7" name="Rectangle 20"/>
          <p:cNvSpPr>
            <a:spLocks noChangeArrowheads="1"/>
          </p:cNvSpPr>
          <p:nvPr/>
        </p:nvSpPr>
        <p:spPr bwMode="auto">
          <a:xfrm>
            <a:off x="4572000" y="5638800"/>
            <a:ext cx="1676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 pitchFamily="66" charset="0"/>
              </a:rPr>
              <a:t>3x</a:t>
            </a:r>
            <a:r>
              <a:rPr lang="en-US" sz="3200" baseline="30000" dirty="0">
                <a:latin typeface="Comic Sans MS" pitchFamily="66" charset="0"/>
              </a:rPr>
              <a:t>2</a:t>
            </a:r>
            <a:r>
              <a:rPr lang="en-US" sz="3200" dirty="0">
                <a:latin typeface="Comic Sans MS" pitchFamily="66" charset="0"/>
              </a:rPr>
              <a:t> =36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12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786772"/>
              </p:ext>
            </p:extLst>
          </p:nvPr>
        </p:nvGraphicFramePr>
        <p:xfrm>
          <a:off x="4518025" y="5505406"/>
          <a:ext cx="104298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7" name="Equation" r:id="rId13" imgW="139680" imgH="342720" progId="Equation.3">
                  <p:embed/>
                </p:oleObj>
              </mc:Choice>
              <mc:Fallback>
                <p:oleObj name="Equation" r:id="rId13" imgW="139680" imgH="3427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025" y="5505406"/>
                        <a:ext cx="104298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461270"/>
              </p:ext>
            </p:extLst>
          </p:nvPr>
        </p:nvGraphicFramePr>
        <p:xfrm>
          <a:off x="5472906" y="5556827"/>
          <a:ext cx="104298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Equation" r:id="rId14" imgW="139680" imgH="342720" progId="Equation.3">
                  <p:embed/>
                </p:oleObj>
              </mc:Choice>
              <mc:Fallback>
                <p:oleObj name="Equation" r:id="rId14" imgW="139680" imgH="34272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906" y="5556827"/>
                        <a:ext cx="104298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8" name="Rectangle 23"/>
          <p:cNvSpPr>
            <a:spLocks noChangeArrowheads="1"/>
          </p:cNvSpPr>
          <p:nvPr/>
        </p:nvSpPr>
        <p:spPr bwMode="auto">
          <a:xfrm>
            <a:off x="4572000" y="6705600"/>
            <a:ext cx="1360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 pitchFamily="66" charset="0"/>
              </a:rPr>
              <a:t>x</a:t>
            </a:r>
            <a:r>
              <a:rPr lang="en-US" sz="3200" baseline="30000" dirty="0">
                <a:latin typeface="Comic Sans MS" pitchFamily="66" charset="0"/>
              </a:rPr>
              <a:t>2</a:t>
            </a:r>
            <a:r>
              <a:rPr lang="en-US" sz="3200" dirty="0">
                <a:latin typeface="Comic Sans MS" pitchFamily="66" charset="0"/>
              </a:rPr>
              <a:t> =12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13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345826"/>
              </p:ext>
            </p:extLst>
          </p:nvPr>
        </p:nvGraphicFramePr>
        <p:xfrm>
          <a:off x="3970338" y="7289800"/>
          <a:ext cx="256381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9" name="Equation" r:id="rId15" imgW="660240" imgH="228600" progId="Equation.3">
                  <p:embed/>
                </p:oleObj>
              </mc:Choice>
              <mc:Fallback>
                <p:oleObj name="Equation" r:id="rId15" imgW="66024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7289800"/>
                        <a:ext cx="2563812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986285"/>
              </p:ext>
            </p:extLst>
          </p:nvPr>
        </p:nvGraphicFramePr>
        <p:xfrm>
          <a:off x="4185400" y="8077200"/>
          <a:ext cx="2070100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0" name="Equation" r:id="rId17" imgW="533160" imgH="228600" progId="Equation.3">
                  <p:embed/>
                </p:oleObj>
              </mc:Choice>
              <mc:Fallback>
                <p:oleObj name="Equation" r:id="rId17" imgW="53316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5400" y="8077200"/>
                        <a:ext cx="2070100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132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2286000"/>
              <a:ext cx="1928813" cy="476250"/>
            </p14:xfrm>
          </p:contentPart>
        </mc:Choice>
        <mc:Fallback xmlns="">
          <p:pic>
            <p:nvPicPr>
              <p:cNvPr id="5132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76440" y="2276591"/>
                <a:ext cx="1947532" cy="4950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513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87800" y="3227388"/>
              <a:ext cx="1573213" cy="487362"/>
            </p14:xfrm>
          </p:contentPart>
        </mc:Choice>
        <mc:Fallback xmlns="">
          <p:pic>
            <p:nvPicPr>
              <p:cNvPr id="513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78440" y="3218029"/>
                <a:ext cx="1591933" cy="5060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5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53000" y="3886200"/>
              <a:ext cx="631825" cy="441325"/>
            </p14:xfrm>
          </p:contentPart>
        </mc:Choice>
        <mc:Fallback xmlns="">
          <p:pic>
            <p:nvPicPr>
              <p:cNvPr id="5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43640" y="3876848"/>
                <a:ext cx="650546" cy="4600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6" name="Ink 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81000" y="5334000"/>
              <a:ext cx="1573213" cy="487363"/>
            </p14:xfrm>
          </p:contentPart>
        </mc:Choice>
        <mc:Fallback xmlns="">
          <p:pic>
            <p:nvPicPr>
              <p:cNvPr id="6" name="Ink 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71640" y="5324641"/>
                <a:ext cx="1591933" cy="5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5136" name="Ink 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43400" y="6705600"/>
              <a:ext cx="1420813" cy="487363"/>
            </p14:xfrm>
          </p:contentPart>
        </mc:Choice>
        <mc:Fallback xmlns="">
          <p:pic>
            <p:nvPicPr>
              <p:cNvPr id="5136" name="Ink 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334041" y="6696241"/>
                <a:ext cx="1439532" cy="506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8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5" grpId="0"/>
      <p:bldP spid="5135" grpId="2"/>
      <p:bldP spid="5140" grpId="0"/>
      <p:bldP spid="5137" grpId="0"/>
      <p:bldP spid="5138" grpId="0"/>
      <p:bldP spid="5138" grpId="1"/>
      <p:bldP spid="5139" grpId="0"/>
      <p:bldP spid="5139" grpId="1"/>
      <p:bldP spid="3" grpId="0"/>
      <p:bldP spid="3" grpId="1"/>
      <p:bldP spid="5141" grpId="0"/>
      <p:bldP spid="5142" grpId="0"/>
      <p:bldP spid="5147" grpId="0"/>
      <p:bldP spid="51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6858000" cy="4876800"/>
          </a:xfrm>
        </p:spPr>
        <p:txBody>
          <a:bodyPr/>
          <a:lstStyle/>
          <a:p>
            <a:pPr algn="l" eaLnBrk="1" hangingPunct="1"/>
            <a:r>
              <a:rPr lang="en-US" sz="3200" smtClean="0">
                <a:latin typeface="Century Gothic" pitchFamily="34" charset="0"/>
              </a:rPr>
              <a:t>When an object is </a:t>
            </a:r>
            <a:r>
              <a:rPr lang="en-US" sz="3200" b="1" smtClean="0">
                <a:solidFill>
                  <a:srgbClr val="7030A0"/>
                </a:solidFill>
                <a:latin typeface="Century Gothic" pitchFamily="34" charset="0"/>
              </a:rPr>
              <a:t>dropped</a:t>
            </a:r>
            <a:r>
              <a:rPr lang="en-US" sz="3200" smtClean="0">
                <a:latin typeface="Century Gothic" pitchFamily="34" charset="0"/>
              </a:rPr>
              <a:t>, is speed continually increases, and therefore its height above the ground decreases at a faster and faster rate.  The height, h, of the object t seconds after it is dropped can be modeled by the function:  </a:t>
            </a:r>
            <a:endParaRPr lang="en-US" sz="3200" b="1" smtClean="0">
              <a:latin typeface="Century Gothic" pitchFamily="34" charset="0"/>
            </a:endParaRP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304800"/>
            <a:ext cx="6858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latin typeface="Comic Sans MS" pitchFamily="66" charset="0"/>
              </a:rPr>
              <a:t>MODELING FALLING OBJECT’S HEIGHT WITH QUADRATICS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5715000"/>
            <a:ext cx="68580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Century Gothic" pitchFamily="34" charset="0"/>
              </a:rPr>
              <a:t>h = -16t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h</a:t>
            </a:r>
            <a:r>
              <a:rPr lang="en-US" sz="3200" b="1" baseline="-25000">
                <a:latin typeface="Century Gothic" pitchFamily="34" charset="0"/>
              </a:rPr>
              <a:t>o</a:t>
            </a:r>
          </a:p>
          <a:p>
            <a:pPr algn="ctr"/>
            <a:endParaRPr lang="en-US" sz="3200" b="1">
              <a:latin typeface="Century Gothic" pitchFamily="34" charset="0"/>
            </a:endParaRPr>
          </a:p>
          <a:p>
            <a:pPr algn="ctr"/>
            <a:r>
              <a:rPr lang="en-US" sz="3200" b="1">
                <a:latin typeface="Century Gothic" pitchFamily="34" charset="0"/>
              </a:rPr>
              <a:t>h = -10t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h</a:t>
            </a:r>
            <a:r>
              <a:rPr lang="en-US" sz="3200" b="1" baseline="-25000">
                <a:latin typeface="Century Gothic" pitchFamily="34" charset="0"/>
              </a:rPr>
              <a:t>o</a:t>
            </a:r>
          </a:p>
          <a:p>
            <a:pPr algn="ctr"/>
            <a:r>
              <a:rPr lang="en-US" sz="3200" b="1">
                <a:latin typeface="Century Gothic" pitchFamily="34" charset="0"/>
              </a:rPr>
              <a:t>  </a:t>
            </a:r>
          </a:p>
          <a:p>
            <a:r>
              <a:rPr lang="en-US" sz="3000" b="1">
                <a:latin typeface="Century Gothic" pitchFamily="34" charset="0"/>
              </a:rPr>
              <a:t>Where h</a:t>
            </a:r>
            <a:r>
              <a:rPr lang="en-US" sz="3000" b="1" baseline="-25000">
                <a:latin typeface="Century Gothic" pitchFamily="34" charset="0"/>
              </a:rPr>
              <a:t>o</a:t>
            </a:r>
            <a:r>
              <a:rPr lang="en-US" sz="3000" b="1">
                <a:latin typeface="Century Gothic" pitchFamily="34" charset="0"/>
              </a:rPr>
              <a:t> is the objects initial height.</a:t>
            </a:r>
            <a:endParaRPr lang="en-US" sz="3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5486400"/>
          </a:xfrm>
        </p:spPr>
        <p:txBody>
          <a:bodyPr/>
          <a:lstStyle/>
          <a:p>
            <a:pPr algn="l" eaLnBrk="1" hangingPunct="1"/>
            <a:r>
              <a:rPr lang="en-US" smtClean="0">
                <a:latin typeface="Comic Sans MS" pitchFamily="66" charset="0"/>
              </a:rPr>
              <a:t> P. 266</a:t>
            </a:r>
            <a:br>
              <a:rPr lang="en-US" smtClean="0">
                <a:latin typeface="Comic Sans MS" pitchFamily="66" charset="0"/>
              </a:rPr>
            </a:br>
            <a:r>
              <a:rPr lang="en-US" sz="3600" smtClean="0">
                <a:latin typeface="Comic Sans MS" pitchFamily="66" charset="0"/>
              </a:rPr>
              <a:t>A stunt man working on the set of a movie is to fall out of a window 153 feet above the ground.  For the stunt man’s safety, an air cushion 26 feet wide by 30 feet long by 9 feet high is positioned on the ground below the window.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0" y="5410200"/>
            <a:ext cx="6858000" cy="1524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Comic Sans MS"/>
              </a:rPr>
              <a:t>For how many seconds will the stunt man fall before he reaches the cushion?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457200" y="7010400"/>
            <a:ext cx="53990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00B0F0"/>
                </a:solidFill>
                <a:latin typeface="Century Gothic" pitchFamily="34" charset="0"/>
              </a:rPr>
              <a:t>What are you asked to find?</a:t>
            </a:r>
            <a:endParaRPr lang="en-US" sz="300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533400" y="7620000"/>
            <a:ext cx="60944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00B0F0"/>
                </a:solidFill>
                <a:latin typeface="Century Gothic" pitchFamily="34" charset="0"/>
              </a:rPr>
              <a:t>What function are going to use?</a:t>
            </a:r>
            <a:endParaRPr lang="en-US" sz="300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715000" y="7010400"/>
            <a:ext cx="946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latin typeface="Century Gothic" pitchFamily="34" charset="0"/>
              </a:rPr>
              <a:t>time</a:t>
            </a:r>
            <a:endParaRPr lang="en-US" sz="280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810000" y="8153400"/>
            <a:ext cx="271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h = -16t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h</a:t>
            </a:r>
            <a:r>
              <a:rPr lang="en-US" sz="3200" b="1" baseline="-25000">
                <a:latin typeface="Century Gothic" pitchFamily="34" charset="0"/>
              </a:rPr>
              <a:t>o</a:t>
            </a: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304800" y="685800"/>
            <a:ext cx="271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h = -16t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h</a:t>
            </a:r>
            <a:r>
              <a:rPr lang="en-US" sz="3200" b="1" baseline="-25000">
                <a:latin typeface="Century Gothic" pitchFamily="34" charset="0"/>
              </a:rPr>
              <a:t>o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124200" y="685800"/>
            <a:ext cx="914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b="1">
                <a:latin typeface="Century Gothic" pitchFamily="34" charset="0"/>
              </a:rPr>
              <a:t>h = </a:t>
            </a:r>
          </a:p>
          <a:p>
            <a:r>
              <a:rPr lang="en-US" sz="3000" b="1">
                <a:latin typeface="Century Gothic" pitchFamily="34" charset="0"/>
              </a:rPr>
              <a:t>h</a:t>
            </a:r>
            <a:r>
              <a:rPr lang="en-US" sz="3000" b="1" baseline="-25000">
                <a:latin typeface="Century Gothic" pitchFamily="34" charset="0"/>
              </a:rPr>
              <a:t>o</a:t>
            </a:r>
            <a:r>
              <a:rPr lang="en-US" sz="3000" b="1">
                <a:latin typeface="Century Gothic" pitchFamily="34" charset="0"/>
              </a:rPr>
              <a:t>=</a:t>
            </a:r>
            <a:endParaRPr lang="en-US" sz="3000">
              <a:latin typeface="Calibri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86200" y="685800"/>
            <a:ext cx="1600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9 ft </a:t>
            </a:r>
          </a:p>
          <a:p>
            <a:r>
              <a:rPr lang="en-US" sz="3200" b="1">
                <a:latin typeface="Century Gothic" pitchFamily="34" charset="0"/>
              </a:rPr>
              <a:t>153 ft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58000" y="2057400"/>
            <a:ext cx="296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9 = -16t</a:t>
            </a:r>
            <a:r>
              <a:rPr lang="en-US" sz="3200" b="1" baseline="30000">
                <a:latin typeface="Century Gothic" pitchFamily="34" charset="0"/>
              </a:rPr>
              <a:t>2</a:t>
            </a:r>
            <a:r>
              <a:rPr lang="en-US" sz="3200" b="1">
                <a:latin typeface="Century Gothic" pitchFamily="34" charset="0"/>
              </a:rPr>
              <a:t> + 153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8600" y="2438400"/>
            <a:ext cx="3060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-153          -153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28600" y="3048000"/>
            <a:ext cx="2432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-144 = -16t</a:t>
            </a:r>
            <a:r>
              <a:rPr lang="en-US" sz="3200" b="1" baseline="30000">
                <a:latin typeface="Century Gothic" pitchFamily="34" charset="0"/>
              </a:rPr>
              <a:t>2</a:t>
            </a:r>
            <a:endParaRPr lang="en-US" sz="3200">
              <a:latin typeface="Calibri" pitchFamily="34" charset="0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228600" y="3124200"/>
          <a:ext cx="12842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3" imgW="317160" imgH="342720" progId="Equation.3">
                  <p:embed/>
                </p:oleObj>
              </mc:Choice>
              <mc:Fallback>
                <p:oleObj name="Equation" r:id="rId3" imgW="317160" imgH="342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124200"/>
                        <a:ext cx="128428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447800" y="3048000"/>
          <a:ext cx="12842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Equation" r:id="rId5" imgW="317160" imgH="342720" progId="Equation.3">
                  <p:embed/>
                </p:oleObj>
              </mc:Choice>
              <mc:Fallback>
                <p:oleObj name="Equation" r:id="rId5" imgW="317160" imgH="3427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048000"/>
                        <a:ext cx="128428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429000" y="3200400"/>
            <a:ext cx="1168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9 = t</a:t>
            </a:r>
            <a:r>
              <a:rPr lang="en-US" sz="3200" b="1" baseline="30000">
                <a:latin typeface="Century Gothic" pitchFamily="34" charset="0"/>
              </a:rPr>
              <a:t>2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889500" y="3810000"/>
            <a:ext cx="196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u="sng">
                <a:latin typeface="Century Gothic" pitchFamily="34" charset="0"/>
              </a:rPr>
              <a:t>+</a:t>
            </a:r>
            <a:r>
              <a:rPr lang="en-US" sz="3200" b="1">
                <a:latin typeface="Century Gothic" pitchFamily="34" charset="0"/>
              </a:rPr>
              <a:t>3sec = t</a:t>
            </a:r>
            <a:endParaRPr lang="en-US" sz="3200">
              <a:latin typeface="Calibri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4419600"/>
            <a:ext cx="6565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latin typeface="Comic Sans MS" pitchFamily="66" charset="0"/>
              </a:rPr>
              <a:t>Do both answers make sense?</a:t>
            </a:r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743200" y="3276600"/>
            <a:ext cx="762000" cy="3048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2492996">
            <a:off x="4652963" y="3490913"/>
            <a:ext cx="762000" cy="3048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08 0.00973 L -0.37546 -0.04652 C -0.41689 -0.0592 -0.47986 -0.06527 -0.5449 -0.06527 C -0.61805 -0.06527 -0.67777 -0.0592 -0.71921 -0.04652 L -0.9162 0.00973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68" y="-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4" grpId="0"/>
      <p:bldP spid="5" grpId="0"/>
      <p:bldP spid="6" grpId="0"/>
      <p:bldP spid="8" grpId="0"/>
      <p:bldP spid="11" grpId="0"/>
      <p:bldP spid="12" grpId="0"/>
      <p:bldP spid="13" grpId="0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373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Equation</vt:lpstr>
      <vt:lpstr>Microsoft Equation 3.0</vt:lpstr>
      <vt:lpstr>PowerPoint Presentation</vt:lpstr>
      <vt:lpstr>VOCABULARY</vt:lpstr>
      <vt:lpstr>PROPERTIES OF SQUARE ROOTS  (a  0, b 0) </vt:lpstr>
      <vt:lpstr>PowerPoint Presentation</vt:lpstr>
      <vt:lpstr>PowerPoint Presentation</vt:lpstr>
      <vt:lpstr>SOLVING QUADRATIC EQUATIONS</vt:lpstr>
      <vt:lpstr>When an object is dropped, is speed continually increases, and therefore its height above the ground decreases at a faster and faster rate.  The height, h, of the object t seconds after it is dropped can be modeled by the function:  </vt:lpstr>
      <vt:lpstr> P. 266 A stunt man working on the set of a movie is to fall out of a window 153 feet above the ground.  For the stunt man’s safety, an air cushion 26 feet wide by 30 feet long by 9 feet high is positioned on the ground below the window.</vt:lpstr>
      <vt:lpstr>PowerPoint Presentation</vt:lpstr>
      <vt:lpstr> For a science competition students must design a container that prevents an egg from breaking when dropped from a height of 14.4 meters.  How long does the container take to hit the ground?</vt:lpstr>
      <vt:lpstr>PowerPoint Presentation</vt:lpstr>
    </vt:vector>
  </TitlesOfParts>
  <Company>Thornton Fractional township HS District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sraja</dc:creator>
  <cp:lastModifiedBy>Raja, Sheila</cp:lastModifiedBy>
  <cp:revision>34</cp:revision>
  <dcterms:created xsi:type="dcterms:W3CDTF">2010-11-16T20:31:33Z</dcterms:created>
  <dcterms:modified xsi:type="dcterms:W3CDTF">2011-12-05T21:49:52Z</dcterms:modified>
</cp:coreProperties>
</file>